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30"/>
  </p:notesMasterIdLst>
  <p:handoutMasterIdLst>
    <p:handoutMasterId r:id="rId31"/>
  </p:handoutMasterIdLst>
  <p:sldIdLst>
    <p:sldId id="258" r:id="rId3"/>
    <p:sldId id="260" r:id="rId4"/>
    <p:sldId id="309" r:id="rId5"/>
    <p:sldId id="312" r:id="rId6"/>
    <p:sldId id="335" r:id="rId7"/>
    <p:sldId id="320" r:id="rId8"/>
    <p:sldId id="313" r:id="rId9"/>
    <p:sldId id="314" r:id="rId10"/>
    <p:sldId id="315" r:id="rId11"/>
    <p:sldId id="316" r:id="rId12"/>
    <p:sldId id="317" r:id="rId13"/>
    <p:sldId id="318" r:id="rId14"/>
    <p:sldId id="330" r:id="rId15"/>
    <p:sldId id="336" r:id="rId16"/>
    <p:sldId id="321" r:id="rId17"/>
    <p:sldId id="322" r:id="rId18"/>
    <p:sldId id="323" r:id="rId19"/>
    <p:sldId id="328" r:id="rId20"/>
    <p:sldId id="332" r:id="rId21"/>
    <p:sldId id="333" r:id="rId22"/>
    <p:sldId id="327" r:id="rId23"/>
    <p:sldId id="324" r:id="rId24"/>
    <p:sldId id="331" r:id="rId25"/>
    <p:sldId id="334" r:id="rId26"/>
    <p:sldId id="329" r:id="rId27"/>
    <p:sldId id="305" r:id="rId28"/>
    <p:sldId id="308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1F5A"/>
    <a:srgbClr val="941651"/>
    <a:srgbClr val="DDA841"/>
    <a:srgbClr val="FEE5BC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65" autoAdjust="0"/>
    <p:restoredTop sz="87589" autoAdjust="0"/>
  </p:normalViewPr>
  <p:slideViewPr>
    <p:cSldViewPr>
      <p:cViewPr>
        <p:scale>
          <a:sx n="103" d="100"/>
          <a:sy n="103" d="100"/>
        </p:scale>
        <p:origin x="1024" y="296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Android 2.3.3 and later (4.4 provides the best developer experience)</a:t>
            </a:r>
          </a:p>
          <a:p>
            <a:r>
              <a:rPr lang="en-US" dirty="0" smtClean="0">
                <a:effectLst/>
              </a:rPr>
              <a:t>iOS 6, 7, and 8</a:t>
            </a:r>
          </a:p>
          <a:p>
            <a:r>
              <a:rPr lang="en-US" dirty="0" smtClean="0">
                <a:effectLst/>
              </a:rPr>
              <a:t>Windows 8 and 8.1</a:t>
            </a:r>
          </a:p>
          <a:p>
            <a:r>
              <a:rPr lang="en-US" dirty="0" smtClean="0">
                <a:effectLst/>
              </a:rPr>
              <a:t>Windows Phone 8 and 8.</a:t>
            </a:r>
          </a:p>
          <a:p>
            <a:r>
              <a:rPr lang="en-US" dirty="0" smtClean="0">
                <a:effectLst/>
              </a:rPr>
              <a:t>Windows Universal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31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stuff is installed for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9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jpg"/><Relationship Id="rId8" Type="http://schemas.openxmlformats.org/officeDocument/2006/relationships/image" Target="../media/image39.jp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jpeg"/><Relationship Id="rId6" Type="http://schemas.openxmlformats.org/officeDocument/2006/relationships/image" Target="../media/image19.jp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rgbClr val="DDA841"/>
                </a:solidFill>
                <a:latin typeface="Arial" charset="0"/>
              </a:rPr>
              <a:t>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Building Modern Mobile Apps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Cordova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Emulator Options -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275606"/>
            <a:ext cx="7452320" cy="36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Emulator Options -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1761660"/>
            <a:ext cx="1315275" cy="1188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8" y="1508240"/>
            <a:ext cx="1327273" cy="1853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3003799"/>
            <a:ext cx="2430270" cy="1413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1" y="1491630"/>
            <a:ext cx="1121425" cy="186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6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iOS and Windows Phone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5606"/>
            <a:ext cx="4416152" cy="3470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63229"/>
            <a:ext cx="2263491" cy="36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4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Plugins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063230"/>
            <a:ext cx="1710906" cy="320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1144228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Listed in </a:t>
            </a:r>
            <a:r>
              <a:rPr lang="en-US" dirty="0" err="1" smtClean="0"/>
              <a:t>config.xml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28600" y="1810422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Cross Platform API Access in JavaScript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476616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Written in </a:t>
            </a:r>
            <a:r>
              <a:rPr lang="en-US" dirty="0"/>
              <a:t>N</a:t>
            </a:r>
            <a:r>
              <a:rPr lang="en-US" dirty="0" smtClean="0"/>
              <a:t>ative Languages (Objective-C, Java, C#)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140236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Plugin Directory - http://</a:t>
            </a:r>
            <a:r>
              <a:rPr lang="en-US" dirty="0" err="1"/>
              <a:t>cordova.apache.org</a:t>
            </a:r>
            <a:r>
              <a:rPr lang="en-US" dirty="0"/>
              <a:t>/plugins/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806430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Abstraction APIs Can Hide Native Features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1" y="4472624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Changes May Lag Latest Platform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71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Libraries and Scripts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3230"/>
            <a:ext cx="2070100" cy="2070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46" y="854109"/>
            <a:ext cx="2495550" cy="2495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930130"/>
            <a:ext cx="2870200" cy="2120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325" y="1707755"/>
            <a:ext cx="32639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92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What about the UI?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82902"/>
            <a:ext cx="2085020" cy="1668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398926"/>
            <a:ext cx="2809658" cy="1245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01783"/>
            <a:ext cx="2467675" cy="1030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52" y="3351327"/>
            <a:ext cx="3158480" cy="1091896"/>
          </a:xfrm>
          <a:prstGeom prst="rect">
            <a:avLst/>
          </a:prstGeom>
        </p:spPr>
      </p:pic>
      <p:pic>
        <p:nvPicPr>
          <p:cNvPr id="8" name="Picture 2" descr="Onsen U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676" y="2614084"/>
            <a:ext cx="2974556" cy="6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54" y="3734069"/>
            <a:ext cx="1224136" cy="1224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38223"/>
            <a:ext cx="1905000" cy="1905000"/>
          </a:xfrm>
          <a:prstGeom prst="rect">
            <a:avLst/>
          </a:prstGeom>
        </p:spPr>
      </p:pic>
      <p:pic>
        <p:nvPicPr>
          <p:cNvPr id="11" name="Picture 2" descr="Aurel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971550"/>
            <a:ext cx="17621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8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 Tale of Two Apps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063230"/>
            <a:ext cx="2010924" cy="3889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08" y="1068448"/>
            <a:ext cx="2003875" cy="39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0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Adding an UI 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062" y="1809750"/>
            <a:ext cx="5337876" cy="184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6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About Ionic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13319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Uses Angular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879513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 UI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545707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 Utilities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209327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Ionic Lab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875521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Live Reload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1" y="4472624"/>
            <a:ext cx="5638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Viewer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221" y="2716526"/>
            <a:ext cx="2016579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410" y="1107780"/>
            <a:ext cx="2362200" cy="8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44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Angular Learning Curve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85211"/>
            <a:ext cx="3716962" cy="36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C0504D"/>
                </a:solidFill>
              </a:rPr>
              <a:t>Kevin Ford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1700" b="1" dirty="0" err="1">
                <a:solidFill>
                  <a:srgbClr val="C0504D"/>
                </a:solidFill>
              </a:rPr>
              <a:t>KevinF@magenic.com</a:t>
            </a:r>
            <a:endParaRPr lang="en-US" sz="1700" b="1" dirty="0">
              <a:solidFill>
                <a:srgbClr val="C0504D"/>
              </a:solidFill>
            </a:endParaRPr>
          </a:p>
          <a:p>
            <a:r>
              <a:rPr lang="en-US" sz="1700" b="1" dirty="0">
                <a:solidFill>
                  <a:srgbClr val="C0504D"/>
                </a:solidFill>
              </a:rPr>
              <a:t>@Bowman74</a:t>
            </a:r>
          </a:p>
          <a:p>
            <a:r>
              <a:rPr lang="en-US" sz="1700" b="1" dirty="0">
                <a:solidFill>
                  <a:srgbClr val="C0504D"/>
                </a:solidFill>
              </a:rPr>
              <a:t>http://</a:t>
            </a:r>
            <a:r>
              <a:rPr lang="en-US" sz="1700" b="1" dirty="0" err="1">
                <a:solidFill>
                  <a:srgbClr val="C0504D"/>
                </a:solidFill>
              </a:rPr>
              <a:t>windingroadway.blogspot.com</a:t>
            </a:r>
            <a:endParaRPr lang="en-US" sz="1700" b="1" dirty="0">
              <a:solidFill>
                <a:srgbClr val="C0504D"/>
              </a:solidFill>
            </a:endParaRPr>
          </a:p>
          <a:p>
            <a:r>
              <a:rPr lang="en-US" sz="1700" b="1" dirty="0">
                <a:solidFill>
                  <a:srgbClr val="C0504D"/>
                </a:solidFill>
              </a:rPr>
              <a:t>https://</a:t>
            </a:r>
            <a:r>
              <a:rPr lang="en-US" sz="1700" b="1" dirty="0" err="1">
                <a:solidFill>
                  <a:srgbClr val="C0504D"/>
                </a:solidFill>
              </a:rPr>
              <a:t>github.com</a:t>
            </a:r>
            <a:r>
              <a:rPr lang="en-US" sz="1700" b="1" dirty="0">
                <a:solidFill>
                  <a:srgbClr val="C0504D"/>
                </a:solidFill>
              </a:rPr>
              <a:t>/Bowman74</a:t>
            </a:r>
          </a:p>
        </p:txBody>
      </p:sp>
    </p:spTree>
    <p:extLst>
      <p:ext uri="{BB962C8B-B14F-4D97-AF65-F5344CB8AC3E}">
        <p14:creationId xmlns:p14="http://schemas.microsoft.com/office/powerpoint/2010/main" val="24418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Angular – Single Page Application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566220" y="1785937"/>
            <a:ext cx="3943350" cy="2767013"/>
          </a:xfrm>
          <a:prstGeom prst="rect">
            <a:avLst/>
          </a:prstGeom>
          <a:solidFill>
            <a:srgbClr val="C41F5A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/>
              <a:t>&lt;html&gt;</a:t>
            </a:r>
          </a:p>
          <a:p>
            <a:r>
              <a:rPr lang="en-US" sz="1350" dirty="0"/>
              <a:t>    &lt;script </a:t>
            </a:r>
            <a:r>
              <a:rPr lang="en-US" sz="1350" dirty="0" err="1"/>
              <a:t>src</a:t>
            </a:r>
            <a:r>
              <a:rPr lang="en-US" sz="1350" dirty="0"/>
              <a:t>="/Scripts/angular.min.js"&gt;&lt;/script&gt;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Lucida Console" pitchFamily="49" charset="0"/>
              </a:rPr>
              <a:t>    &lt;div data-</a:t>
            </a:r>
            <a:r>
              <a:rPr lang="en-US" sz="1200" dirty="0" err="1">
                <a:latin typeface="Lucida Console" pitchFamily="49" charset="0"/>
              </a:rPr>
              <a:t>ng</a:t>
            </a:r>
            <a:r>
              <a:rPr lang="en-US" sz="1200" dirty="0">
                <a:latin typeface="Lucida Console" pitchFamily="49" charset="0"/>
              </a:rPr>
              <a:t>-app</a:t>
            </a:r>
            <a:r>
              <a:rPr lang="en-US" sz="1350" dirty="0"/>
              <a:t>=“Module”&gt;</a:t>
            </a:r>
            <a:endParaRPr lang="en-US" sz="1200" dirty="0">
              <a:latin typeface="Lucida Console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2101" y="3848101"/>
            <a:ext cx="7889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    &lt;/div&gt;</a:t>
            </a:r>
          </a:p>
          <a:p>
            <a:r>
              <a:rPr lang="en-US" sz="1350" dirty="0"/>
              <a:t>&lt;/html&gt;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2576" y="1181100"/>
            <a:ext cx="9217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Main Page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172200" y="1666875"/>
            <a:ext cx="1038225" cy="4381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172200" y="2333625"/>
            <a:ext cx="1038225" cy="4381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2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172200" y="2990850"/>
            <a:ext cx="1038225" cy="4381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3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172200" y="3657815"/>
            <a:ext cx="1038225" cy="4381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bg2"/>
                </a:solidFill>
                <a:latin typeface="Lucida Console" pitchFamily="49" charset="0"/>
              </a:rPr>
              <a:t>View </a:t>
            </a:r>
            <a:r>
              <a:rPr lang="en-US" sz="1200" smtClean="0">
                <a:solidFill>
                  <a:schemeClr val="bg2"/>
                </a:solidFill>
                <a:latin typeface="Lucida Console" pitchFamily="49" charset="0"/>
              </a:rPr>
              <a:t>4</a:t>
            </a:r>
            <a:endParaRPr lang="en-US" sz="1200" dirty="0">
              <a:solidFill>
                <a:schemeClr val="bg2"/>
              </a:solidFill>
              <a:latin typeface="Lucida Console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988606" y="2594186"/>
            <a:ext cx="3212044" cy="12827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988607" y="2594187"/>
            <a:ext cx="3212043" cy="12922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988609" y="2594187"/>
            <a:ext cx="3212042" cy="12922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988608" y="2594187"/>
            <a:ext cx="3221567" cy="12922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998133" y="2594187"/>
            <a:ext cx="3212042" cy="12922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4</a:t>
            </a:r>
          </a:p>
        </p:txBody>
      </p:sp>
    </p:spTree>
    <p:extLst>
      <p:ext uri="{BB962C8B-B14F-4D97-AF65-F5344CB8AC3E}">
        <p14:creationId xmlns:p14="http://schemas.microsoft.com/office/powerpoint/2010/main" val="209707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Setting up Ionic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</a:t>
            </a:r>
            <a:r>
              <a:rPr lang="en-US" dirty="0" err="1" smtClean="0"/>
              <a:t>pm</a:t>
            </a:r>
            <a:r>
              <a:rPr lang="en-US" dirty="0" smtClean="0"/>
              <a:t> install –g </a:t>
            </a:r>
            <a:r>
              <a:rPr lang="en-US" dirty="0" err="1" smtClean="0"/>
              <a:t>cordova</a:t>
            </a:r>
            <a:r>
              <a:rPr lang="en-US" dirty="0" smtClean="0"/>
              <a:t> ionic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Ionic start &lt;app name&gt; &lt;app type&gt;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Types: blank, tabs, </a:t>
            </a:r>
            <a:r>
              <a:rPr lang="en-US" dirty="0" err="1" smtClean="0"/>
              <a:t>sidemenu</a:t>
            </a:r>
            <a:r>
              <a:rPr lang="en-US" dirty="0" smtClean="0"/>
              <a:t>, slide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work in Visual Studio with TACO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taco.visualstudio.com</a:t>
            </a:r>
            <a:r>
              <a:rPr lang="en-US" dirty="0"/>
              <a:t>/en-us/docs/interoperability/</a:t>
            </a:r>
          </a:p>
        </p:txBody>
      </p:sp>
    </p:spTree>
    <p:extLst>
      <p:ext uri="{BB962C8B-B14F-4D97-AF65-F5344CB8AC3E}">
        <p14:creationId xmlns:p14="http://schemas.microsoft.com/office/powerpoint/2010/main" val="178452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 smtClean="0"/>
              <a:t>Basic Structure</a:t>
            </a:r>
          </a:p>
          <a:p>
            <a:pPr lvl="1"/>
            <a:r>
              <a:rPr lang="en-US" dirty="0" smtClean="0"/>
              <a:t>Pages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&lt;ion-content&gt;</a:t>
            </a: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 ion-content &gt;</a:t>
            </a:r>
          </a:p>
          <a:p>
            <a:pPr lvl="1"/>
            <a:r>
              <a:rPr lang="en-US" dirty="0" smtClean="0"/>
              <a:t>List</a:t>
            </a:r>
          </a:p>
          <a:p>
            <a:pPr marL="274320" lvl="1" indent="0">
              <a:buNone/>
            </a:pPr>
            <a:r>
              <a:rPr lang="en-US" sz="1800" dirty="0" smtClean="0">
                <a:solidFill>
                  <a:srgbClr val="8A144F"/>
                </a:solidFill>
              </a:rPr>
              <a:t>&lt;div class=“pages"&gt;</a:t>
            </a:r>
          </a:p>
          <a:p>
            <a:pPr marL="274320" lvl="1" indent="0">
              <a:buNone/>
            </a:pPr>
            <a:r>
              <a:rPr lang="en-US" sz="1800" dirty="0" smtClean="0">
                <a:solidFill>
                  <a:srgbClr val="8A144F"/>
                </a:solidFill>
              </a:rPr>
              <a:t>&lt;/</a:t>
            </a:r>
            <a:r>
              <a:rPr lang="en-US" sz="1800" dirty="0">
                <a:solidFill>
                  <a:srgbClr val="8A144F"/>
                </a:solidFill>
              </a:rPr>
              <a:t>div&gt;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Binding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953001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@Scope implied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809750"/>
            <a:ext cx="4953002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Will add member to $scope dynamically if needed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199" y="2791167"/>
            <a:ext cx="4953002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Display: &lt;td&gt;{{ </a:t>
            </a:r>
            <a:r>
              <a:rPr lang="en-US" dirty="0" err="1"/>
              <a:t>registration.ScreenName</a:t>
            </a:r>
            <a:r>
              <a:rPr lang="en-US" dirty="0"/>
              <a:t> }}&lt;/td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3416247"/>
            <a:ext cx="4953002" cy="1136703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Edit: &lt;input data-ng-style="width: 50%" type="text" id="</a:t>
            </a:r>
            <a:r>
              <a:rPr lang="en-US" dirty="0" err="1"/>
              <a:t>txtBirthDate</a:t>
            </a:r>
            <a:r>
              <a:rPr lang="en-US" dirty="0"/>
              <a:t>" data-ng-model="</a:t>
            </a:r>
            <a:r>
              <a:rPr lang="en-US" dirty="0" err="1"/>
              <a:t>Model.BirthDate</a:t>
            </a:r>
            <a:r>
              <a:rPr lang="en-US" dirty="0"/>
              <a:t>" </a:t>
            </a:r>
            <a:r>
              <a:rPr lang="en-US" dirty="0" smtClean="0"/>
              <a:t>/&gt;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184668"/>
            <a:ext cx="3581399" cy="259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Validation/Formatting Syntax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198" y="1001339"/>
            <a:ext cx="8229601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Formatting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8091" y="2087504"/>
            <a:ext cx="8198708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8089" y="3594898"/>
            <a:ext cx="8198709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8091" y="1463601"/>
            <a:ext cx="3505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&lt;td&gt;{{ Name | uppercase }}&lt;/td&gt;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&lt;td&gt;{{ 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OtherName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 | lowercase }}&lt;/td&gt;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&lt;td&gt;{{ 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SomeDate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 | date:'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MM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-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dd-yyyy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' }}&lt;/td</a:t>
            </a:r>
            <a:r>
              <a:rPr lang="en-US" sz="1100" b="1" dirty="0" smtClean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&gt;</a:t>
            </a:r>
            <a:endParaRPr lang="en-US" sz="1100" b="1" dirty="0">
              <a:solidFill>
                <a:schemeClr val="bg1"/>
              </a:solidFill>
              <a:latin typeface="Franklin Gothic Medium" pitchFamily="34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090" y="2622821"/>
            <a:ext cx="553170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&lt;input type="text" id="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txtName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 data-ng-model=“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MyText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 required /&gt;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&lt;input type="text" id="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txtName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 data-ng-model="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MyText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 required="" data-ng-required=“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IsNameRequired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()" /&gt;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&lt;input type="text" id="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txtZip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 data-ng-model=“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MyZip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 data-ng-required=“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IsZipRequired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()" data-ng-pattern="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PostalCodeMask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 </a:t>
            </a:r>
            <a:r>
              <a:rPr lang="en-US" sz="1100" b="1" dirty="0" smtClean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/&gt;</a:t>
            </a:r>
            <a:endParaRPr lang="en-US" sz="1100" b="1" dirty="0">
              <a:solidFill>
                <a:schemeClr val="bg1"/>
              </a:solidFill>
              <a:latin typeface="Franklin Gothic Medium" pitchFamily="34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089" y="4090784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&lt;span data-ng-show="myForm.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txtZip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.$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error.required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"&gt;required&lt;/span&gt;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&lt;span data-ng-show="myForm.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txtZip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.$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error.pattern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"&gt;Postal Code Format is not valid&lt;/span</a:t>
            </a:r>
            <a:r>
              <a:rPr lang="en-US" sz="1100" b="1" dirty="0" smtClean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&gt;</a:t>
            </a:r>
            <a:endParaRPr lang="en-US" sz="1100" b="1" dirty="0">
              <a:solidFill>
                <a:schemeClr val="bg1"/>
              </a:solidFill>
              <a:latin typeface="Franklin Gothic Medium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281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Connecting to Azure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Installed </a:t>
            </a:r>
            <a:r>
              <a:rPr lang="en-US" dirty="0"/>
              <a:t>v</a:t>
            </a:r>
            <a:r>
              <a:rPr lang="en-US" dirty="0" smtClean="0"/>
              <a:t>ia Plugin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09750"/>
            <a:ext cx="41147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Asnyc</a:t>
            </a:r>
            <a:r>
              <a:rPr lang="en-US" dirty="0" smtClean="0"/>
              <a:t> done via callback (.done {} 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Result Format: result[record index][field name]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3111447"/>
            <a:ext cx="41147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Json</a:t>
            </a:r>
            <a:r>
              <a:rPr lang="en-US" dirty="0" smtClean="0"/>
              <a:t> handling via </a:t>
            </a:r>
            <a:r>
              <a:rPr lang="en-US" dirty="0" err="1" smtClean="0"/>
              <a:t>GSon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184670"/>
            <a:ext cx="4038600" cy="11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2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213319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Fastest way to Create X-Platform Apps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879513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Compromises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545707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 </a:t>
            </a:r>
            <a:r>
              <a:rPr lang="en-US" dirty="0" smtClean="0"/>
              <a:t>Limitations – often lag behind changes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20932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use </a:t>
            </a:r>
            <a:r>
              <a:rPr lang="en-US" dirty="0" err="1" smtClean="0"/>
              <a:t>Node.js</a:t>
            </a:r>
            <a:r>
              <a:rPr lang="en-US" dirty="0" smtClean="0"/>
              <a:t> for Unified Stack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875521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 </a:t>
            </a:r>
            <a:r>
              <a:rPr lang="en-US" dirty="0" smtClean="0"/>
              <a:t>Compromises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4" y="1213319"/>
            <a:ext cx="2929406" cy="247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0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C0504D"/>
                </a:solidFill>
              </a:rPr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1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9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rgbClr val="C0504D"/>
                </a:solidFill>
              </a:rPr>
              <a:t>What is </a:t>
            </a:r>
            <a:r>
              <a:rPr lang="en-US" sz="4400" dirty="0" smtClean="0">
                <a:solidFill>
                  <a:srgbClr val="C0504D"/>
                </a:solidFill>
              </a:rPr>
              <a:t>Cordova Development</a:t>
            </a:r>
            <a:r>
              <a:rPr lang="en-US" sz="4400" dirty="0">
                <a:solidFill>
                  <a:srgbClr val="C0504D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90" y="742950"/>
            <a:ext cx="3327400" cy="176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742950"/>
            <a:ext cx="1993900" cy="208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50" y="318135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5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Cordova History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0065" y="1157907"/>
            <a:ext cx="5885935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Originally </a:t>
            </a:r>
            <a:r>
              <a:rPr lang="en-US" dirty="0" err="1" smtClean="0"/>
              <a:t>Nitobi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80936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Purchased by Adobe in 2011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476616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Cordova Open Source (</a:t>
            </a:r>
            <a:r>
              <a:rPr lang="en-US" dirty="0"/>
              <a:t>Apache 2.0 </a:t>
            </a:r>
            <a:r>
              <a:rPr lang="en-US" dirty="0" smtClean="0"/>
              <a:t>License)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140236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PhoneGap</a:t>
            </a:r>
            <a:r>
              <a:rPr lang="en-US" dirty="0" smtClean="0"/>
              <a:t> Product Version of Cordova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157907"/>
            <a:ext cx="2589702" cy="17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IDEs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58322"/>
            <a:ext cx="1817119" cy="2289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34584"/>
            <a:ext cx="3895344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2863748"/>
            <a:ext cx="1752600" cy="1743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67" y="2731557"/>
            <a:ext cx="3124200" cy="194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493" y="642273"/>
            <a:ext cx="3116307" cy="17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2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How does Cordova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196" y="1419622"/>
            <a:ext cx="3993608" cy="34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6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8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Supported Platforms?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1670"/>
            <a:ext cx="1656184" cy="165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146677"/>
            <a:ext cx="2448620" cy="1066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999557"/>
            <a:ext cx="2414257" cy="13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What do I need?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7614"/>
            <a:ext cx="2602632" cy="890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60034"/>
            <a:ext cx="866060" cy="866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207848"/>
            <a:ext cx="1560576" cy="1170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859782"/>
            <a:ext cx="2088232" cy="1606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803318"/>
            <a:ext cx="1662568" cy="16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538</Words>
  <Application>Microsoft Macintosh PowerPoint</Application>
  <PresentationFormat>On-screen Show (16:9)</PresentationFormat>
  <Paragraphs>115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Calibri</vt:lpstr>
      <vt:lpstr>Franklin Gothic Medium</vt:lpstr>
      <vt:lpstr>Lucida Console</vt:lpstr>
      <vt:lpstr>Times New Roman</vt:lpstr>
      <vt:lpstr>Arial</vt:lpstr>
      <vt:lpstr>Visual Studio Live! Redmond 2014</vt:lpstr>
      <vt:lpstr>Custom Design</vt:lpstr>
      <vt:lpstr>PowerPoint Presentation</vt:lpstr>
      <vt:lpstr>Kevin Ford</vt:lpstr>
      <vt:lpstr>Mobile Tasks Source Code</vt:lpstr>
      <vt:lpstr>What is Cordova Development?</vt:lpstr>
      <vt:lpstr>Cordova History</vt:lpstr>
      <vt:lpstr>IDEs</vt:lpstr>
      <vt:lpstr>How does Cordova Work?</vt:lpstr>
      <vt:lpstr>Supported Platforms?</vt:lpstr>
      <vt:lpstr>What do I need?</vt:lpstr>
      <vt:lpstr>Emulator Options - Ripple</vt:lpstr>
      <vt:lpstr>Emulator Options - Android</vt:lpstr>
      <vt:lpstr>iOS and Windows Phone</vt:lpstr>
      <vt:lpstr>Plugins</vt:lpstr>
      <vt:lpstr>Libraries and Scripts</vt:lpstr>
      <vt:lpstr>What about the UI?</vt:lpstr>
      <vt:lpstr>A Tale of Two Apps</vt:lpstr>
      <vt:lpstr>Adding an UI Framework</vt:lpstr>
      <vt:lpstr>About Ionic</vt:lpstr>
      <vt:lpstr>Angular Learning Curve</vt:lpstr>
      <vt:lpstr>Angular – Single Page Application</vt:lpstr>
      <vt:lpstr>Setting up Ionic</vt:lpstr>
      <vt:lpstr>Creating a Page</vt:lpstr>
      <vt:lpstr>Binding</vt:lpstr>
      <vt:lpstr>Validation/Formatting Syntax</vt:lpstr>
      <vt:lpstr>Connecting to Azure </vt:lpstr>
      <vt:lpstr>Conclusion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2016-05-16T03:08:50Z</dcterms:modified>
</cp:coreProperties>
</file>